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6" r:id="rId5"/>
    <p:sldId id="348" r:id="rId6"/>
    <p:sldId id="341" r:id="rId7"/>
    <p:sldId id="340" r:id="rId8"/>
    <p:sldId id="333" r:id="rId9"/>
    <p:sldId id="336" r:id="rId10"/>
    <p:sldId id="310" r:id="rId11"/>
    <p:sldId id="337" r:id="rId12"/>
    <p:sldId id="338" r:id="rId13"/>
    <p:sldId id="339" r:id="rId14"/>
    <p:sldId id="344" r:id="rId15"/>
    <p:sldId id="345" r:id="rId16"/>
    <p:sldId id="347" r:id="rId17"/>
    <p:sldId id="346" r:id="rId18"/>
    <p:sldId id="343" r:id="rId19"/>
    <p:sldId id="34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9F8"/>
    <a:srgbClr val="F8F6F5"/>
    <a:srgbClr val="151635"/>
    <a:srgbClr val="03213B"/>
    <a:srgbClr val="02172A"/>
    <a:srgbClr val="02203A"/>
    <a:srgbClr val="253A3D"/>
    <a:srgbClr val="EBF3F6"/>
    <a:srgbClr val="021D32"/>
    <a:srgbClr val="FF3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846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0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71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ubstackcdn.com/image/fetch/f_auto,q_auto:good,fl_progressive:steep/https%3A%2F%2Fsubstack-post-media.s3.amazonaws.com%2Fpublic%2Fimages%2F0c3a0e69-9134-4bd9-9d42-a898bc838e32_1574x504.png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44DA561-733B-40FB-A853-743B7235F0D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998" r="2998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424299"/>
            <a:ext cx="5117162" cy="1325563"/>
          </a:xfrm>
        </p:spPr>
        <p:txBody>
          <a:bodyPr/>
          <a:lstStyle/>
          <a:p>
            <a:r>
              <a:rPr lang="en-US" altLang="zh-CN" sz="4800" dirty="0"/>
              <a:t>What is APIs ?</a:t>
            </a:r>
            <a:endParaRPr lang="en-US" sz="48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749862"/>
            <a:ext cx="5208268" cy="1294530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API stands for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Application Programming Interface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At its core, an API is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bunch of code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that takes an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input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and gives you predictable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outputs.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Think of an API as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middleman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that enables applications to interact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without needing direct access to each other's code or database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</a:pPr>
            <a:endParaRPr lang="en-US" sz="20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algn="l"/>
            <a:endParaRPr lang="en-US" sz="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sz="1800" dirty="0">
              <a:highlight>
                <a:srgbClr val="F3F3F3"/>
              </a:highlight>
              <a:latin typeface="SegoeUIVariable"/>
            </a:endParaRPr>
          </a:p>
          <a:p>
            <a:endParaRPr lang="en-US" sz="1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pPr algn="l"/>
            <a:endParaRPr lang="en-US" sz="20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26" name="Picture 2" descr="What is an API (Application Programming Interface) | GeeksforGeeks">
            <a:extLst>
              <a:ext uri="{FF2B5EF4-FFF2-40B4-BE49-F238E27FC236}">
                <a16:creationId xmlns:a16="http://schemas.microsoft.com/office/drawing/2014/main" id="{7AE580C7-4225-0C43-53F0-64657B96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8" y="4064019"/>
            <a:ext cx="5918143" cy="2781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23D55D-462E-D73C-A1BB-8DB6493B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F2F2AB-B9D1-7410-ABE9-495C71B1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72" y="792508"/>
            <a:ext cx="5724145" cy="6065492"/>
          </a:xfrm>
          <a:prstGeom prst="rect">
            <a:avLst/>
          </a:prstGeom>
        </p:spPr>
      </p:pic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E481A749-BF04-F525-9A59-B6600FD243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C02209-12B0-889A-D696-2663135E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16" y="-196944"/>
            <a:ext cx="6611112" cy="1183378"/>
          </a:xfrm>
        </p:spPr>
        <p:txBody>
          <a:bodyPr/>
          <a:lstStyle/>
          <a:p>
            <a:pPr algn="l"/>
            <a:r>
              <a:rPr lang="en-IN" b="1" i="0" dirty="0" err="1">
                <a:solidFill>
                  <a:srgbClr val="363737"/>
                </a:solidFill>
                <a:effectLst/>
                <a:latin typeface="SF Pro Display"/>
              </a:rPr>
              <a:t>gRPC</a:t>
            </a:r>
            <a:endParaRPr lang="en-IN" b="1" i="0" dirty="0">
              <a:solidFill>
                <a:srgbClr val="363737"/>
              </a:solidFill>
              <a:effectLst/>
              <a:latin typeface="SF Pro Display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8C60C4-CBD4-8CAC-B9D9-1CDD800CE3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8716" y="1180359"/>
            <a:ext cx="5591872" cy="2644896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gRPC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(Google Remote Procedure Call) is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high-performance API communication method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that uses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Protocol Buffers (</a:t>
            </a:r>
            <a:r>
              <a:rPr lang="en-US" sz="1600" b="1" i="0" dirty="0" err="1">
                <a:solidFill>
                  <a:srgbClr val="363737"/>
                </a:solidFill>
                <a:effectLst/>
                <a:latin typeface="Spectral"/>
              </a:rPr>
              <a:t>Protobuf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)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instead of JSON or XML, making it faster and more efficient.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gRPC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uses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binary data format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instead of text-based formats, reducing payload size and it supports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bidirectional streaming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meaning the client and server can send data at the same time.</a:t>
            </a:r>
          </a:p>
          <a:p>
            <a:pPr>
              <a:spcAft>
                <a:spcPts val="1500"/>
              </a:spcAft>
            </a:pPr>
            <a:r>
              <a:rPr lang="en-US" sz="1100" dirty="0"/>
              <a:t>1. Define the </a:t>
            </a:r>
            <a:r>
              <a:rPr lang="en-US" sz="1100" dirty="0" err="1"/>
              <a:t>gRPC</a:t>
            </a:r>
            <a:r>
              <a:rPr lang="en-US" sz="1100" dirty="0"/>
              <a:t> Service (Protocol Buffers) || 2. Sample </a:t>
            </a:r>
            <a:r>
              <a:rPr lang="en-US" sz="1100" dirty="0" err="1"/>
              <a:t>gRPC</a:t>
            </a:r>
            <a:r>
              <a:rPr lang="en-US" sz="1100" dirty="0"/>
              <a:t> Client Call (Python Example)</a:t>
            </a:r>
            <a:endParaRPr lang="en-US" sz="11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algn="l">
              <a:spcAft>
                <a:spcPts val="1500"/>
              </a:spcAft>
            </a:pPr>
            <a:endParaRPr lang="en-US" sz="1200" dirty="0"/>
          </a:p>
          <a:p>
            <a:pPr algn="l">
              <a:spcAft>
                <a:spcPts val="1500"/>
              </a:spcAft>
              <a:buNone/>
            </a:pPr>
            <a:r>
              <a:rPr lang="en-US" sz="1600" dirty="0"/>
              <a:t>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8BDF09B-C9EA-8B16-A108-FB4487DC075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84C42-1098-EE59-3AF9-E76BB67AFC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31" t="10379" r="8690" b="9473"/>
          <a:stretch/>
        </p:blipFill>
        <p:spPr>
          <a:xfrm>
            <a:off x="89012" y="3874776"/>
            <a:ext cx="3067539" cy="2644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95BD2-CE12-03E3-B1F4-78F7C179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09" t="11675" r="8712" b="11819"/>
          <a:stretch/>
        </p:blipFill>
        <p:spPr>
          <a:xfrm>
            <a:off x="3286024" y="3874776"/>
            <a:ext cx="3682553" cy="264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E5F227-C4AC-FF87-A8FC-725E6248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C78325F-2C3C-FB3C-1D26-71F4181AA26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050" name="Picture 2" descr="Angular App Fashionable Java Angular Spring Boot New Arrivals">
            <a:extLst>
              <a:ext uri="{FF2B5EF4-FFF2-40B4-BE49-F238E27FC236}">
                <a16:creationId xmlns:a16="http://schemas.microsoft.com/office/drawing/2014/main" id="{BF5D4F7C-05FB-A0E3-6B50-45841737A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124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5027F9-6C28-7AC9-1CD3-95B761409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1ACE140-E0D2-E5EF-0F91-06B9388B6E3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 descr="API Development with Python: Django, Flask, and FastAPI | Upwork">
            <a:extLst>
              <a:ext uri="{FF2B5EF4-FFF2-40B4-BE49-F238E27FC236}">
                <a16:creationId xmlns:a16="http://schemas.microsoft.com/office/drawing/2014/main" id="{5AE6E9A7-0D8C-29A3-57CE-6F7BF9DA4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6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F1839-1CB9-33A5-E9D6-CB7289FEB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4E60924-3F31-CDC7-D424-EC52C3EFBFF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AutoShape 2" descr="Top Choices of Tech Stack for App Development: Mobile + Web">
            <a:extLst>
              <a:ext uri="{FF2B5EF4-FFF2-40B4-BE49-F238E27FC236}">
                <a16:creationId xmlns:a16="http://schemas.microsoft.com/office/drawing/2014/main" id="{514EEB26-39AB-B1F1-C59B-23A718FD8C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280F1-AF85-0A95-E68D-FFCF8B718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93" b="9866"/>
          <a:stretch>
            <a:fillRect/>
          </a:stretch>
        </p:blipFill>
        <p:spPr>
          <a:xfrm>
            <a:off x="1413087" y="0"/>
            <a:ext cx="9339670" cy="674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6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2A9FD-7C83-1755-43F2-347ED8080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670CB71-2E39-7522-5009-787D830A56A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074" name="Picture 2" descr="API Development with Python: Django, Flask, and FastAPI | Upwork">
            <a:extLst>
              <a:ext uri="{FF2B5EF4-FFF2-40B4-BE49-F238E27FC236}">
                <a16:creationId xmlns:a16="http://schemas.microsoft.com/office/drawing/2014/main" id="{43178EDA-0AC3-8199-0F48-9B87EF778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7A99E-ACD5-D5AA-7AB4-B4DB5842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62BAEF6-26CF-2032-9EB4-CBFA220D8FA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380C72C-DC54-8372-ECF5-54D6713CB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966"/>
            <a:ext cx="12192000" cy="61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6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3E1F0-1D42-2233-60BC-8486146DF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4EE1F35-2E2E-A6E9-A816-EA4C0DC9C77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C23E7-2300-EEC7-0D65-C8D44E90E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760"/>
            <a:ext cx="12192000" cy="63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98651-1069-77C1-E77D-BF804D11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What is an API? A Beginner's Guide to APIs | Postman">
            <a:extLst>
              <a:ext uri="{FF2B5EF4-FFF2-40B4-BE49-F238E27FC236}">
                <a16:creationId xmlns:a16="http://schemas.microsoft.com/office/drawing/2014/main" id="{F024BF77-7437-FEB5-FAB6-B2BCFFA492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690300-F056-CA9D-AD9A-27DF9088A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84" y="194396"/>
            <a:ext cx="10525031" cy="64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0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4038B-6554-0200-65EA-8C6BCCA1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B7F36-77E5-36F6-B550-60380042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34" y="134347"/>
            <a:ext cx="9892859" cy="1325563"/>
          </a:xfrm>
        </p:spPr>
        <p:txBody>
          <a:bodyPr/>
          <a:lstStyle/>
          <a:p>
            <a:r>
              <a:rPr lang="en-US" altLang="zh-CN" sz="4000" dirty="0"/>
              <a:t>Monolithic Vs Microservices Architecture?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C7ABF-4550-0B32-DD20-8AB7322F175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8B13FE-24C7-AE8C-7690-47EDA438C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r="3050"/>
          <a:stretch>
            <a:fillRect/>
          </a:stretch>
        </p:blipFill>
        <p:spPr bwMode="auto">
          <a:xfrm>
            <a:off x="5001207" y="2049563"/>
            <a:ext cx="7100597" cy="37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1233A5-8D9E-241B-6054-C72653BC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3945" y="7619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8E86F28-5A38-150F-8EB7-B2C54F452F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D40EDF-1BF6-41CC-D8CF-50B92221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6" t="1918" r="2692" b="7483"/>
          <a:stretch>
            <a:fillRect/>
          </a:stretch>
        </p:blipFill>
        <p:spPr>
          <a:xfrm>
            <a:off x="340495" y="1258432"/>
            <a:ext cx="4845698" cy="5097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5283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7C2E7-FAF1-3F53-F9AF-801DE759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DA46C1-A822-4AEB-7D7A-D6D8F87C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424299"/>
            <a:ext cx="9892859" cy="1325563"/>
          </a:xfrm>
        </p:spPr>
        <p:txBody>
          <a:bodyPr/>
          <a:lstStyle/>
          <a:p>
            <a:r>
              <a:rPr lang="en-US" altLang="zh-CN" sz="4000" dirty="0"/>
              <a:t>How API power modern Applications?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CD9A1C-BFE0-8170-0055-9DDA75CA8C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749862"/>
            <a:ext cx="4614689" cy="2785924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The apps you use every day whether it's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Gmail, Instagram, Uber, or Spotify 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are essentially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a collection of APIs with a polished user interface (UI) on top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Most applications follow the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frontend/backend architecture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, where: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The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backend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 consists of APIs that handle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data processing, business logic, and communication with databases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The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frontend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 is a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graphical user interface (GUI)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 that interacts with these APIs, making applications user-friendly and accessible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without requiring users to write code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</a:pPr>
            <a:endParaRPr lang="en-US" sz="20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algn="l"/>
            <a:endParaRPr lang="en-US" sz="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sz="1800" dirty="0">
              <a:highlight>
                <a:srgbClr val="F3F3F3"/>
              </a:highlight>
              <a:latin typeface="SegoeUIVariable"/>
            </a:endParaRPr>
          </a:p>
          <a:p>
            <a:endParaRPr lang="en-US" sz="1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pPr algn="l"/>
            <a:endParaRPr lang="en-US" sz="20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E323B-F703-71E8-6CD7-4C8F84D52B1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FC36CF-D09E-F267-0A06-10ED4097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3945" y="7619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07BB1E8-0B59-62CB-637D-DA1317D31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2" y="5228828"/>
            <a:ext cx="10200613" cy="1354217"/>
          </a:xfrm>
          <a:prstGeom prst="rect">
            <a:avLst/>
          </a:prstGeom>
          <a:solidFill>
            <a:srgbClr val="F8F6F5"/>
          </a:solidFill>
          <a:ln>
            <a:noFill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APIs follow a simple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request-response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 model: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 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63737"/>
              </a:solidFill>
              <a:effectLst/>
              <a:latin typeface="Spectral"/>
              <a:hlinkClick r:id="rId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A client (such as a web app or mobile app) makes a request to an API.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The API (hosted on an API server) processes the request, interacts with the necessary databases or services, and prepares a response.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The API sends the response back to the client in a structured format (usually JSON or XML).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68B2AD-4DEA-8DF8-CA51-A5BBE1F9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13" y="2985876"/>
            <a:ext cx="7057688" cy="15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APIs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4570" y="2059422"/>
            <a:ext cx="2685508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Open APIs </a:t>
            </a:r>
          </a:p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(Public APIs)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3664" y="2932842"/>
            <a:ext cx="2685504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Open APIs, also known as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Public APIs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, are accessible to external developers with minimal restrictions.</a:t>
            </a:r>
          </a:p>
          <a:p>
            <a:pPr algn="l">
              <a:spcAft>
                <a:spcPts val="1500"/>
              </a:spcAft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Companies provide these APIs to encourage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third-party developers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to integrate their services and build new applications on top of them. </a:t>
            </a:r>
            <a:br>
              <a:rPr lang="en-US" b="0" i="0" dirty="0">
                <a:solidFill>
                  <a:srgbClr val="363737"/>
                </a:solidFill>
                <a:effectLst/>
                <a:latin typeface="Spectral"/>
              </a:rPr>
            </a:br>
            <a:br>
              <a:rPr lang="en-US" b="0" i="0" dirty="0">
                <a:solidFill>
                  <a:srgbClr val="363737"/>
                </a:solidFill>
                <a:effectLst/>
                <a:latin typeface="Spectral"/>
              </a:rPr>
            </a:b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Ex. </a:t>
            </a:r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YouTube Data API</a:t>
            </a:r>
          </a:p>
          <a:p>
            <a:pPr algn="l">
              <a:spcAft>
                <a:spcPts val="1500"/>
              </a:spcAft>
            </a:pPr>
            <a:endParaRPr lang="en-US" b="0" i="0" dirty="0">
              <a:solidFill>
                <a:srgbClr val="363737"/>
              </a:solidFill>
              <a:effectLst/>
              <a:latin typeface="Spectral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766753" y="2059421"/>
            <a:ext cx="2685509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Internal APIs (Private APIs)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66753" y="2932842"/>
            <a:ext cx="2685509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Internal APIs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, also known as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Private APIs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, designed exclusively for internal use within an organization. Unlike Open APIs, these are not accessible to external developers and are used to facilitate seamless communication between different internal systems within a company.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400" dirty="0">
                <a:solidFill>
                  <a:srgbClr val="363737"/>
                </a:solidFill>
                <a:latin typeface="Spectral"/>
              </a:rPr>
              <a:t>Ex. Internal Company API.</a:t>
            </a:r>
            <a:endParaRPr lang="en-US" sz="14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300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609846" y="2067140"/>
            <a:ext cx="2685508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Code Interfaces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09847" y="2925641"/>
            <a:ext cx="2685508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The first two types of APIs we discussed—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Open APIs and Internal APIs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—are functional and serve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real-world use cases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like fetching weather data or booking a ride.</a:t>
            </a:r>
          </a:p>
          <a:p>
            <a:pPr algn="l">
              <a:spcAft>
                <a:spcPts val="1500"/>
              </a:spcAft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But there’s another category of APIs that developers use daily: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Code Interfaces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(also called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Library APIs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or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Programming APIs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).</a:t>
            </a:r>
          </a:p>
          <a:p>
            <a:endParaRPr lang="en-US" sz="1400" dirty="0">
              <a:highlight>
                <a:srgbClr val="F3F3F3"/>
              </a:highlight>
              <a:latin typeface="Abadi (Body)"/>
            </a:endParaRPr>
          </a:p>
          <a:p>
            <a:endParaRPr lang="en-US" sz="1400" dirty="0">
              <a:highlight>
                <a:srgbClr val="F3F3F3"/>
              </a:highlight>
              <a:latin typeface="Abadi (Body)"/>
            </a:endParaRPr>
          </a:p>
          <a:p>
            <a:endParaRPr lang="en-US" sz="1400" dirty="0">
              <a:latin typeface="Abadi (Body)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3663" y="2066625"/>
            <a:ext cx="10371691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60992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876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Communication Methods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4569" y="2059422"/>
            <a:ext cx="2154911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REST (Representational State Transfer)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3664" y="2932842"/>
            <a:ext cx="2156720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REST is the most widely used API communication method today. It is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lightweight, stateless, and scalable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, making it perfect for web services and mobile applications.</a:t>
            </a:r>
          </a:p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REST APIs follow a set of design principles and use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HTTP methods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(GET, POST, PUT, DELETE) to perform operations.</a:t>
            </a:r>
          </a:p>
          <a:p>
            <a:pPr algn="l"/>
            <a:endParaRPr lang="en-US" sz="1300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655034" y="2067141"/>
            <a:ext cx="2154911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SOAP (Simple Object Access Protocol)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655034" y="2932844"/>
            <a:ext cx="2154911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SOAP is an older API communication method that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relies on XML-based messaging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Unlike REST, which is lightweight, SOAP is more structured and secure, making it ideal for banking, healthcare, and enterprise applications.</a:t>
            </a:r>
          </a:p>
          <a:p>
            <a:pPr algn="l"/>
            <a:endParaRPr lang="en-US" sz="1300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382057" y="2073826"/>
            <a:ext cx="2161650" cy="866219"/>
          </a:xfrm>
        </p:spPr>
        <p:txBody>
          <a:bodyPr/>
          <a:lstStyle/>
          <a:p>
            <a:r>
              <a:rPr lang="en-IN" b="1" i="0" dirty="0" err="1">
                <a:solidFill>
                  <a:srgbClr val="363737"/>
                </a:solidFill>
                <a:effectLst/>
                <a:latin typeface="SF Pro Display"/>
              </a:rPr>
              <a:t>GraphQL</a:t>
            </a:r>
            <a:endParaRPr lang="en-IN" b="1" i="0" dirty="0">
              <a:solidFill>
                <a:srgbClr val="363737"/>
              </a:solidFill>
              <a:effectLst/>
              <a:latin typeface="SF Pro Display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125607" y="2925641"/>
            <a:ext cx="2169748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gRPC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(Google Remote Procedure Call) is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high-performance API communication method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that uses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Protocol Buffers (</a:t>
            </a:r>
            <a:r>
              <a:rPr lang="en-US" sz="1600" b="1" i="0" dirty="0" err="1">
                <a:solidFill>
                  <a:srgbClr val="363737"/>
                </a:solidFill>
                <a:effectLst/>
                <a:latin typeface="Spectral"/>
              </a:rPr>
              <a:t>Protobuf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)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instead of JSON or XML, making it faster and more efficient.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125607" y="2066623"/>
            <a:ext cx="2169748" cy="866219"/>
          </a:xfrm>
        </p:spPr>
        <p:txBody>
          <a:bodyPr/>
          <a:lstStyle/>
          <a:p>
            <a:r>
              <a:rPr lang="en-IN" sz="1600" b="1" i="0" dirty="0" err="1">
                <a:solidFill>
                  <a:srgbClr val="363737"/>
                </a:solidFill>
                <a:effectLst/>
                <a:latin typeface="SF Pro Display"/>
              </a:rPr>
              <a:t>gRPC</a:t>
            </a:r>
            <a:endParaRPr lang="en-IN" sz="1600" b="1" i="0" dirty="0">
              <a:solidFill>
                <a:srgbClr val="363737"/>
              </a:solidFill>
              <a:effectLst/>
              <a:latin typeface="SF Pro Display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382057" y="2925641"/>
            <a:ext cx="2161650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 is an alternative to REST that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allows clients to request exactly the data they need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, making it more efficient for modern applications. Unlike REST, which requires multiple API calls to fetch related data, </a:t>
            </a:r>
            <a:r>
              <a:rPr lang="en-US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 can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fetch all necessary data in a single request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3663" y="2066625"/>
            <a:ext cx="10371691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60992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0140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7A53E8-97D2-577F-B30A-4EAD8673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62" y="578675"/>
            <a:ext cx="6269738" cy="6279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2"/>
            <a:ext cx="6611112" cy="1995036"/>
          </a:xfrm>
        </p:spPr>
        <p:txBody>
          <a:bodyPr/>
          <a:lstStyle/>
          <a:p>
            <a:r>
              <a:rPr lang="en-US" dirty="0"/>
              <a:t>REST API</a:t>
            </a:r>
            <a:br>
              <a:rPr lang="en-US" dirty="0"/>
            </a:br>
            <a:r>
              <a:rPr lang="en-IN" sz="2800" b="1" i="0" dirty="0">
                <a:solidFill>
                  <a:srgbClr val="363737"/>
                </a:solidFill>
                <a:effectLst/>
                <a:latin typeface="SF Pro Display"/>
              </a:rPr>
              <a:t>(Representational State Transfer)</a:t>
            </a:r>
            <a:b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506D30-F4E4-7418-FD35-3BEE86004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983" y="2109158"/>
            <a:ext cx="4872541" cy="4480560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REST is the most widely used API communication method today. It is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lightweight, stateless, and scalable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making it perfect for web services and mobile applications.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REST APIs follow a set of design principles and use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HTTP methods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(GET, POST, PUT, DELETE) to perform operations.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REST APIs are based on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resources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and each resource is accessed through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URL (endpoint)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 The API follows the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client-server model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meaning the client sends a request, and the server processes it and sends a response.</a:t>
            </a:r>
          </a:p>
          <a:p>
            <a:r>
              <a:rPr lang="en-US" sz="1600" dirty="0"/>
              <a:t>Example: </a:t>
            </a:r>
            <a:r>
              <a:rPr lang="en-US" sz="1600" b="1" dirty="0"/>
              <a:t>REST API to Fetch Users</a:t>
            </a:r>
          </a:p>
          <a:p>
            <a:r>
              <a:rPr lang="en-US" sz="1600" i="0" dirty="0">
                <a:solidFill>
                  <a:srgbClr val="363737"/>
                </a:solidFill>
                <a:effectLst/>
                <a:latin typeface="Spectral"/>
              </a:rPr>
              <a:t>Retrieve a list of users (GET Request):</a:t>
            </a:r>
          </a:p>
          <a:p>
            <a:endParaRPr lang="en-US" sz="1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D7EB02-3F30-CB54-4834-7AAAE5CEF0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2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F93826-47EB-A6A5-4B82-BB32DCD9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1D290-A642-4252-2C28-27B85E13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319" y="2157572"/>
            <a:ext cx="6733626" cy="482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A31AD402-3AE8-7CA5-0660-71D98C0962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C048A1-0EC7-B70A-6AB9-2418C8AC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1"/>
            <a:ext cx="6611112" cy="2046407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SOAP</a:t>
            </a:r>
            <a:br>
              <a:rPr lang="en-US" dirty="0"/>
            </a:br>
            <a:r>
              <a:rPr lang="en-IN" sz="3200" b="1" i="0" dirty="0">
                <a:solidFill>
                  <a:srgbClr val="363737"/>
                </a:solidFill>
                <a:effectLst/>
                <a:latin typeface="SF Pro Display"/>
              </a:rPr>
              <a:t>(Simple Object Access Protocol)</a:t>
            </a:r>
            <a:br>
              <a:rPr lang="en-IN" sz="3200" dirty="0">
                <a:solidFill>
                  <a:srgbClr val="363737"/>
                </a:solidFill>
                <a:latin typeface="SF Pro Display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2DFBB6-9C2E-E34C-6F45-68F1576FA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983" y="2109158"/>
            <a:ext cx="4754255" cy="4480560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SOAP is an older API communication method that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relies on XML-based messaging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Unlike REST, which is lightweight, SOAP is more structured and secure, making it ideal for banking, healthcare, and enterprise applications.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SOAP messages are sent using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XML format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and require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WSDL (Web Services Description Language) file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which defines the API's available functions and request structure.</a:t>
            </a:r>
          </a:p>
          <a:p>
            <a:r>
              <a:rPr lang="en-US" sz="1600" dirty="0"/>
              <a:t>Example: </a:t>
            </a:r>
            <a:r>
              <a:rPr lang="en-US" sz="1600" b="1" dirty="0"/>
              <a:t>SOAP API for a banking service</a:t>
            </a:r>
          </a:p>
          <a:p>
            <a:r>
              <a:rPr lang="en-US" sz="1600" i="0" dirty="0">
                <a:solidFill>
                  <a:srgbClr val="363737"/>
                </a:solidFill>
                <a:effectLst/>
                <a:latin typeface="Spectral"/>
              </a:rPr>
              <a:t>Fetching account balance:</a:t>
            </a:r>
          </a:p>
          <a:p>
            <a:endParaRPr lang="en-US" sz="1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0BD0D7A-3B0C-E441-A63B-73E74DCB16E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68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39575-8E77-265A-26FC-8DE9B21C1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QL · GitHub">
            <a:extLst>
              <a:ext uri="{FF2B5EF4-FFF2-40B4-BE49-F238E27FC236}">
                <a16:creationId xmlns:a16="http://schemas.microsoft.com/office/drawing/2014/main" id="{7869A4C6-4525-1C48-BA98-E5872A80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53" y="411289"/>
            <a:ext cx="1429586" cy="142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CD25-73BC-B29D-06F1-E25D5F58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03" t="12602" r="6769" b="10541"/>
          <a:stretch/>
        </p:blipFill>
        <p:spPr>
          <a:xfrm>
            <a:off x="875982" y="4677452"/>
            <a:ext cx="4181582" cy="2046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A8836-17A3-7B99-0463-96D058C6C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856" y="792509"/>
            <a:ext cx="5724145" cy="6065492"/>
          </a:xfrm>
          <a:prstGeom prst="rect">
            <a:avLst/>
          </a:prstGeom>
        </p:spPr>
      </p:pic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5E7D9366-FF68-E5BD-9EEE-B6295F4813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1D9A99-A27C-C36D-A363-2450AB1B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1"/>
            <a:ext cx="6611112" cy="2046407"/>
          </a:xfrm>
        </p:spPr>
        <p:txBody>
          <a:bodyPr/>
          <a:lstStyle/>
          <a:p>
            <a:r>
              <a:rPr lang="en-IN" b="1" i="0" dirty="0" err="1">
                <a:solidFill>
                  <a:srgbClr val="363737"/>
                </a:solidFill>
                <a:effectLst/>
                <a:latin typeface="SF Pro Display"/>
              </a:rPr>
              <a:t>GraphQL</a:t>
            </a:r>
            <a:b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CF08A7-C214-0480-0AAD-FEB181EBF9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983" y="2109158"/>
            <a:ext cx="5591872" cy="4480560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is an alternative to REST that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allows clients to request exactly the data they need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making it more efficient for modern applications. Unlike REST, which requires multiple API calls to fetch related data, </a:t>
            </a: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can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fetch all necessary data in a single request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Instead of predefined endpoints, </a:t>
            </a: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exposes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single API endpoint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and the client sends queries to request specific fields.</a:t>
            </a:r>
          </a:p>
          <a:p>
            <a:r>
              <a:rPr lang="en-US" sz="1600" dirty="0"/>
              <a:t>Example: Fetching user data in a single request.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0A12803-C992-67F0-FDC0-788714F78A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8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2092</TotalTime>
  <Words>985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等线</vt:lpstr>
      <vt:lpstr>Abadi</vt:lpstr>
      <vt:lpstr>Abadi (Body)</vt:lpstr>
      <vt:lpstr>Arial</vt:lpstr>
      <vt:lpstr>Calibri</vt:lpstr>
      <vt:lpstr>Posterama Text Black</vt:lpstr>
      <vt:lpstr>Posterama Text SemiBold</vt:lpstr>
      <vt:lpstr>SegoeUIVariable</vt:lpstr>
      <vt:lpstr>SF Pro Display</vt:lpstr>
      <vt:lpstr>Spectral</vt:lpstr>
      <vt:lpstr>Wingdings</vt:lpstr>
      <vt:lpstr>Office 主题​​</vt:lpstr>
      <vt:lpstr>What is APIs ?</vt:lpstr>
      <vt:lpstr>PowerPoint Presentation</vt:lpstr>
      <vt:lpstr>Monolithic Vs Microservices Architecture?</vt:lpstr>
      <vt:lpstr>How API power modern Applications?</vt:lpstr>
      <vt:lpstr>Types of APIs</vt:lpstr>
      <vt:lpstr>API Communication Methods</vt:lpstr>
      <vt:lpstr>REST API (Representational State Transfer) </vt:lpstr>
      <vt:lpstr>SOAP (Simple Object Access Protocol) </vt:lpstr>
      <vt:lpstr>GraphQL </vt:lpstr>
      <vt:lpstr>gRPC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123</cp:revision>
  <dcterms:created xsi:type="dcterms:W3CDTF">2024-08-09T17:51:35Z</dcterms:created>
  <dcterms:modified xsi:type="dcterms:W3CDTF">2025-07-06T14:24:23Z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